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8" r:id="rId21"/>
    <p:sldId id="279" r:id="rId22"/>
    <p:sldId id="276" r:id="rId23"/>
    <p:sldId id="277" r:id="rId24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8188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0313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60695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2124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78210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386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2702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944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8060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7260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9172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25866-E838-4D46-8D47-F3A4A21073BC}" type="datetimeFigureOut">
              <a:rPr lang="id-ID" smtClean="0"/>
              <a:t>02/04/2017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4C6414-E6BC-4354-9C90-A5E5DBD8E41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05035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1470025"/>
          </a:xfrm>
        </p:spPr>
        <p:txBody>
          <a:bodyPr>
            <a:normAutofit/>
          </a:bodyPr>
          <a:lstStyle/>
          <a:p>
            <a:r>
              <a:rPr lang="id-ID" sz="3600" b="1" dirty="0" smtClean="0">
                <a:latin typeface="Palatino Linotype" pitchFamily="18" charset="0"/>
              </a:rPr>
              <a:t>PT. RIZKY NIAGA SEJAHTERA</a:t>
            </a:r>
            <a:endParaRPr lang="id-ID" sz="3600" b="1" dirty="0">
              <a:latin typeface="Palatino Linotype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3284984"/>
            <a:ext cx="6400800" cy="1847056"/>
          </a:xfrm>
        </p:spPr>
        <p:txBody>
          <a:bodyPr>
            <a:normAutofit fontScale="92500" lnSpcReduction="10000"/>
          </a:bodyPr>
          <a:lstStyle/>
          <a:p>
            <a:r>
              <a:rPr lang="id-ID" b="1" dirty="0" smtClean="0">
                <a:solidFill>
                  <a:srgbClr val="0070C0"/>
                </a:solidFill>
                <a:latin typeface="Comic Sans MS" pitchFamily="66" charset="0"/>
              </a:rPr>
              <a:t>COMPANY PROFILE </a:t>
            </a:r>
          </a:p>
          <a:p>
            <a:endParaRPr lang="id-ID" b="1" dirty="0">
              <a:solidFill>
                <a:srgbClr val="0070C0"/>
              </a:solidFill>
              <a:latin typeface="Comic Sans MS" pitchFamily="66" charset="0"/>
            </a:endParaRPr>
          </a:p>
          <a:p>
            <a:endParaRPr lang="id-ID" b="1" dirty="0" smtClean="0">
              <a:solidFill>
                <a:srgbClr val="0070C0"/>
              </a:solidFill>
              <a:latin typeface="Comic Sans MS" pitchFamily="66" charset="0"/>
            </a:endParaRPr>
          </a:p>
          <a:p>
            <a:r>
              <a:rPr lang="id-ID" sz="2000" b="1" dirty="0" smtClean="0">
                <a:solidFill>
                  <a:srgbClr val="C00000"/>
                </a:solidFill>
                <a:latin typeface="Comic Sans MS" pitchFamily="66" charset="0"/>
              </a:rPr>
              <a:t>AGUSTUS 2016</a:t>
            </a:r>
            <a:endParaRPr lang="id-ID" sz="2000" b="1" dirty="0">
              <a:solidFill>
                <a:srgbClr val="C00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85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smtClean="0"/>
              <a:t>5. VISI DAN MISI</a:t>
            </a:r>
            <a:endParaRPr lang="id-ID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86" y="1328737"/>
            <a:ext cx="7281521" cy="494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963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6. MITRA KERJA</a:t>
            </a:r>
            <a:endParaRPr lang="id-ID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7200800" cy="487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97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6. MITRA KERJA</a:t>
            </a:r>
            <a:endParaRPr lang="id-ID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40" y="1412776"/>
            <a:ext cx="6871292" cy="484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37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6. MITRA KERJA</a:t>
            </a:r>
            <a:endParaRPr lang="id-ID" dirty="0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63" y="1484784"/>
            <a:ext cx="6910461" cy="4981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56336" y="1412776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 smtClean="0"/>
              <a:t>3.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0780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6. MITRA KERJA</a:t>
            </a:r>
            <a:endParaRPr lang="id-ID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914275"/>
            <a:ext cx="7958592" cy="381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086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d-ID" sz="3600" dirty="0" smtClean="0"/>
              <a:t>7. POLA BAGI HASIL</a:t>
            </a:r>
            <a:endParaRPr lang="id-ID" sz="36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54" y="1772816"/>
            <a:ext cx="5417521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09854" y="1340768"/>
            <a:ext cx="541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DENGAN MITRA KERJA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48525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7. POLA BAGI HASIL</a:t>
            </a:r>
            <a:endParaRPr lang="id-ID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8064896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62880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DENGAN KARYAWAN ( GROUP 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7214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628800"/>
            <a:ext cx="7554417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15616" y="1259468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SIMULASI PENDAPATAN GROUP</a:t>
            </a:r>
            <a:endParaRPr lang="id-ID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id-ID" dirty="0" smtClean="0"/>
              <a:t>7. POLA BAGI HASIL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15526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id-ID" dirty="0" smtClean="0"/>
              <a:t>8. KETENAGAKERJAAN</a:t>
            </a:r>
            <a:endParaRPr lang="id-ID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980728"/>
            <a:ext cx="7344816" cy="571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31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id-ID" dirty="0" smtClean="0"/>
              <a:t>8. KETENAGAKERJAAN</a:t>
            </a:r>
            <a:endParaRPr lang="id-ID" dirty="0"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58850"/>
            <a:ext cx="6910461" cy="551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14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1. SEKILAS PANDANG</a:t>
            </a:r>
            <a:endParaRPr lang="id-ID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18" y="1556791"/>
            <a:ext cx="7656914" cy="468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46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9. PROSES PRODUKSI </a:t>
            </a:r>
            <a:endParaRPr lang="id-ID" dirty="0"/>
          </a:p>
        </p:txBody>
      </p:sp>
      <p:grpSp>
        <p:nvGrpSpPr>
          <p:cNvPr id="5" name="Group 4"/>
          <p:cNvGrpSpPr/>
          <p:nvPr/>
        </p:nvGrpSpPr>
        <p:grpSpPr>
          <a:xfrm>
            <a:off x="1293655" y="2125059"/>
            <a:ext cx="6374689" cy="3824221"/>
            <a:chOff x="1163630" y="1988840"/>
            <a:chExt cx="6374689" cy="382422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7825" y="1988840"/>
              <a:ext cx="1224135" cy="144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4011275"/>
              <a:ext cx="1224000" cy="144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1988840"/>
              <a:ext cx="1213916" cy="143984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3960" y="4005064"/>
              <a:ext cx="1188000" cy="144528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1990" y="4011115"/>
              <a:ext cx="1246154" cy="144016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0275" y="4011275"/>
              <a:ext cx="1214053" cy="1440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7820" y="2276872"/>
              <a:ext cx="1423839" cy="109698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031" y="1988840"/>
              <a:ext cx="1243593" cy="142518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168031" y="3429000"/>
              <a:ext cx="1243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 smtClean="0"/>
                <a:t>PANEL REPAIR</a:t>
              </a:r>
              <a:endParaRPr lang="id-ID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968367" y="3429000"/>
              <a:ext cx="1243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 smtClean="0"/>
                <a:t>PUTTY REPAIR</a:t>
              </a:r>
              <a:endParaRPr lang="id-ID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28184" y="3429000"/>
              <a:ext cx="1243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 smtClean="0"/>
                <a:t>SURFACER</a:t>
              </a:r>
              <a:endParaRPr lang="id-ID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97942" y="3414024"/>
              <a:ext cx="1243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 smtClean="0"/>
                <a:t>MASKING</a:t>
              </a:r>
              <a:endParaRPr lang="id-ID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63630" y="5461179"/>
              <a:ext cx="1243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 smtClean="0"/>
                <a:t>PAINTING</a:t>
              </a:r>
              <a:endParaRPr lang="id-ID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87824" y="5480499"/>
              <a:ext cx="1243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 smtClean="0"/>
                <a:t>POLISHING</a:t>
              </a:r>
              <a:endParaRPr lang="id-ID" sz="1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27420" y="5499819"/>
              <a:ext cx="1243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 smtClean="0"/>
                <a:t>RE ASSEMBLY</a:t>
              </a:r>
              <a:endParaRPr lang="id-ID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4726" y="5505284"/>
              <a:ext cx="1243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400" dirty="0" smtClean="0"/>
                <a:t>FINISHING</a:t>
              </a:r>
              <a:endParaRPr lang="id-ID" sz="1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15616" y="1340768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d-ID" dirty="0" smtClean="0"/>
              <a:t>Menggunakan Dry Sanding dan Water Base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1203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9. PROSES PRODUKSI</a:t>
            </a:r>
            <a:endParaRPr lang="id-ID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484784"/>
            <a:ext cx="6880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id-ID" dirty="0" smtClean="0"/>
              <a:t>Material cat menggunakan  Produk  Kansai dan Sikken Water Base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id-ID" dirty="0" smtClean="0"/>
              <a:t>Material Poles menggunakan Produk 3M dan Indasa Water Base</a:t>
            </a:r>
            <a:endParaRPr lang="id-ID" dirty="0"/>
          </a:p>
        </p:txBody>
      </p:sp>
      <p:grpSp>
        <p:nvGrpSpPr>
          <p:cNvPr id="6" name="Group 5"/>
          <p:cNvGrpSpPr/>
          <p:nvPr/>
        </p:nvGrpSpPr>
        <p:grpSpPr>
          <a:xfrm>
            <a:off x="251520" y="2492896"/>
            <a:ext cx="8532948" cy="3243182"/>
            <a:chOff x="395536" y="2492896"/>
            <a:chExt cx="8532948" cy="3243182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2492896"/>
              <a:ext cx="2484399" cy="148478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2587651"/>
              <a:ext cx="2385206" cy="140355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4268" y="2564904"/>
              <a:ext cx="1080120" cy="136815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920" y="4175763"/>
              <a:ext cx="936104" cy="119745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4175763"/>
              <a:ext cx="911968" cy="119745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4149080"/>
              <a:ext cx="936104" cy="126097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8195" y="4149080"/>
              <a:ext cx="936103" cy="12000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4173166"/>
              <a:ext cx="934527" cy="12000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395536" y="5459079"/>
              <a:ext cx="29523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b="1" dirty="0" smtClean="0"/>
                <a:t>MATERIAL CAT KANSAI WATER BASE</a:t>
              </a:r>
              <a:endParaRPr lang="id-ID" sz="12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39193" y="5455922"/>
              <a:ext cx="2808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b="1" dirty="0" smtClean="0"/>
                <a:t>MATERIAL CAT SIKKEN WATER BASE</a:t>
              </a:r>
              <a:endParaRPr lang="id-ID" sz="12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20172" y="5445224"/>
              <a:ext cx="28083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200" b="1" dirty="0" smtClean="0"/>
                <a:t>MATERIAL POLES WATER BASE</a:t>
              </a:r>
              <a:endParaRPr lang="id-ID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53540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10. DATA KARYAWAN</a:t>
            </a:r>
            <a:endParaRPr lang="id-ID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4" y="1508125"/>
            <a:ext cx="7170241" cy="501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8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86948" y="2636912"/>
            <a:ext cx="5065372" cy="158417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anUp">
              <a:avLst/>
            </a:prstTxWarp>
            <a:spAutoFit/>
          </a:bodyPr>
          <a:lstStyle/>
          <a:p>
            <a:pPr algn="ctr"/>
            <a:r>
              <a:rPr lang="id-ID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</a:rPr>
              <a:t>TERIMA KASIH</a:t>
            </a:r>
            <a:endParaRPr 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259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2. LEGALITAS</a:t>
            </a:r>
            <a:endParaRPr lang="id-ID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1775"/>
            <a:ext cx="4176464" cy="497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87824" y="1268760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IJIN DOMISILI PERUSAHAAN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9042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2. LEGALITAS</a:t>
            </a:r>
            <a:endParaRPr lang="id-ID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2816"/>
            <a:ext cx="4100708" cy="469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15816" y="1340768"/>
            <a:ext cx="4032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SURAT IJIN USAHA PERDAGANGAN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125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2. LEGALITAS</a:t>
            </a:r>
            <a:endParaRPr lang="id-ID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54073"/>
            <a:ext cx="3943846" cy="494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59832" y="1340768"/>
            <a:ext cx="3943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TANDA DAFTAR PERUSAHAAN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72014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2. LEGALITAS</a:t>
            </a:r>
            <a:endParaRPr lang="id-ID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7" y="1674957"/>
            <a:ext cx="4104455" cy="4992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15817" y="1340768"/>
            <a:ext cx="40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 smtClean="0"/>
              <a:t>SURAT PERUBAHAN AKTA PERUSAHAAN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8634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2. LEGALITAS</a:t>
            </a:r>
            <a:endParaRPr lang="id-ID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660" y="1529991"/>
            <a:ext cx="4625636" cy="512388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4" name="TextBox 3"/>
          <p:cNvSpPr txBox="1"/>
          <p:nvPr/>
        </p:nvSpPr>
        <p:spPr>
          <a:xfrm>
            <a:off x="2627784" y="119675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 smtClean="0"/>
              <a:t>NOMOR POKOK WAJIB PAJAK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3554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3. STRUKTUR ORGANISASI</a:t>
            </a:r>
            <a:endParaRPr lang="id-ID" dirty="0"/>
          </a:p>
        </p:txBody>
      </p:sp>
      <p:grpSp>
        <p:nvGrpSpPr>
          <p:cNvPr id="5" name="Group 4"/>
          <p:cNvGrpSpPr/>
          <p:nvPr/>
        </p:nvGrpSpPr>
        <p:grpSpPr>
          <a:xfrm>
            <a:off x="1244600" y="1181100"/>
            <a:ext cx="6654801" cy="4495805"/>
            <a:chOff x="0" y="0"/>
            <a:chExt cx="6655420" cy="4496110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817628" y="0"/>
              <a:ext cx="1619250" cy="485775"/>
            </a:xfrm>
            <a:prstGeom prst="rect">
              <a:avLst/>
            </a:prstGeom>
            <a:gradFill rotWithShape="0">
              <a:gsLst>
                <a:gs pos="0">
                  <a:srgbClr val="4F81BD">
                    <a:lumMod val="60000"/>
                    <a:lumOff val="40000"/>
                  </a:srgbClr>
                </a:gs>
                <a:gs pos="50000">
                  <a:srgbClr val="4F81BD">
                    <a:lumMod val="20000"/>
                    <a:lumOff val="80000"/>
                  </a:srgbClr>
                </a:gs>
                <a:gs pos="100000">
                  <a:srgbClr val="4F81BD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4F81BD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F81BD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DIREKTUR UTAMA 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AZWAR ARIFIN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850604" y="988828"/>
              <a:ext cx="1583690" cy="396240"/>
            </a:xfrm>
            <a:prstGeom prst="rect">
              <a:avLst/>
            </a:prstGeom>
            <a:gradFill rotWithShape="0">
              <a:gsLst>
                <a:gs pos="0">
                  <a:srgbClr val="F79646">
                    <a:lumMod val="60000"/>
                    <a:lumOff val="40000"/>
                  </a:srgbClr>
                </a:gs>
                <a:gs pos="50000">
                  <a:srgbClr val="F79646">
                    <a:lumMod val="20000"/>
                    <a:lumOff val="80000"/>
                  </a:srgbClr>
                </a:gs>
                <a:gs pos="100000">
                  <a:srgbClr val="F79646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F7964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F79646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DIREKTUR OPERASIONAL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SYAEFUDIN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413051" y="4136065"/>
              <a:ext cx="972185" cy="360045"/>
            </a:xfrm>
            <a:prstGeom prst="rect">
              <a:avLst/>
            </a:prstGeom>
            <a:gradFill rotWithShape="0">
              <a:gsLst>
                <a:gs pos="0">
                  <a:srgbClr val="C0504D">
                    <a:lumMod val="60000"/>
                    <a:lumOff val="40000"/>
                  </a:srgbClr>
                </a:gs>
                <a:gs pos="50000">
                  <a:srgbClr val="C0504D">
                    <a:lumMod val="20000"/>
                    <a:lumOff val="80000"/>
                  </a:srgbClr>
                </a:gs>
                <a:gs pos="100000">
                  <a:srgbClr val="C0504D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C0504D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C0504D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ADMIN PRODUKSI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296632" y="3413051"/>
              <a:ext cx="1080135" cy="360045"/>
            </a:xfrm>
            <a:prstGeom prst="rect">
              <a:avLst/>
            </a:prstGeom>
            <a:gradFill rotWithShape="0">
              <a:gsLst>
                <a:gs pos="0">
                  <a:srgbClr val="9BBB59">
                    <a:lumMod val="60000"/>
                    <a:lumOff val="40000"/>
                  </a:srgbClr>
                </a:gs>
                <a:gs pos="50000">
                  <a:srgbClr val="9BBB59">
                    <a:lumMod val="20000"/>
                    <a:lumOff val="80000"/>
                  </a:srgbClr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9BBB59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BBB59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Group Head </a:t>
              </a:r>
              <a:r>
                <a:rPr kumimoji="0" lang="id-ID" sz="8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III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RUSLAN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137684" y="3413051"/>
              <a:ext cx="1080135" cy="360045"/>
            </a:xfrm>
            <a:prstGeom prst="rect">
              <a:avLst/>
            </a:prstGeom>
            <a:gradFill rotWithShape="0">
              <a:gsLst>
                <a:gs pos="0">
                  <a:srgbClr val="9BBB59">
                    <a:lumMod val="60000"/>
                    <a:lumOff val="40000"/>
                  </a:srgbClr>
                </a:gs>
                <a:gs pos="50000">
                  <a:srgbClr val="9BBB59">
                    <a:lumMod val="20000"/>
                    <a:lumOff val="80000"/>
                  </a:srgbClr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9BBB59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BBB59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Group Head II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HARDINI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 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0" y="3413051"/>
              <a:ext cx="1080135" cy="360045"/>
            </a:xfrm>
            <a:prstGeom prst="rect">
              <a:avLst/>
            </a:prstGeom>
            <a:gradFill rotWithShape="0">
              <a:gsLst>
                <a:gs pos="0">
                  <a:srgbClr val="9BBB59">
                    <a:lumMod val="60000"/>
                    <a:lumOff val="40000"/>
                  </a:srgbClr>
                </a:gs>
                <a:gs pos="50000">
                  <a:srgbClr val="9BBB59">
                    <a:lumMod val="20000"/>
                    <a:lumOff val="80000"/>
                  </a:srgbClr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9BBB59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BBB59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Group Head I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IRFAN M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4391246" y="3413051"/>
              <a:ext cx="1080135" cy="360045"/>
            </a:xfrm>
            <a:prstGeom prst="rect">
              <a:avLst/>
            </a:prstGeom>
            <a:gradFill rotWithShape="0">
              <a:gsLst>
                <a:gs pos="0">
                  <a:srgbClr val="9BBB59">
                    <a:lumMod val="60000"/>
                    <a:lumOff val="40000"/>
                  </a:srgbClr>
                </a:gs>
                <a:gs pos="50000">
                  <a:srgbClr val="9BBB59">
                    <a:lumMod val="20000"/>
                    <a:lumOff val="80000"/>
                  </a:srgbClr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9BBB59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BBB59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Group Head </a:t>
              </a:r>
              <a:r>
                <a:rPr kumimoji="0" lang="id-ID" sz="8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HPM  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RAHMAT S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0632" y="4136065"/>
              <a:ext cx="990600" cy="357505"/>
            </a:xfrm>
            <a:prstGeom prst="rect">
              <a:avLst/>
            </a:prstGeom>
            <a:gradFill rotWithShape="0">
              <a:gsLst>
                <a:gs pos="0">
                  <a:srgbClr val="4BACC6">
                    <a:lumMod val="60000"/>
                    <a:lumOff val="40000"/>
                  </a:srgbClr>
                </a:gs>
                <a:gs pos="50000">
                  <a:srgbClr val="4BACC6">
                    <a:lumMod val="20000"/>
                    <a:lumOff val="80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BACC6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Technician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 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180214" y="4136065"/>
              <a:ext cx="1000125" cy="357505"/>
            </a:xfrm>
            <a:prstGeom prst="rect">
              <a:avLst/>
            </a:prstGeom>
            <a:gradFill rotWithShape="0">
              <a:gsLst>
                <a:gs pos="0">
                  <a:srgbClr val="4BACC6">
                    <a:lumMod val="60000"/>
                    <a:lumOff val="40000"/>
                  </a:srgbClr>
                </a:gs>
                <a:gs pos="50000">
                  <a:srgbClr val="4BACC6">
                    <a:lumMod val="20000"/>
                    <a:lumOff val="80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BACC6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Technician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339163" y="4136065"/>
              <a:ext cx="971550" cy="357505"/>
            </a:xfrm>
            <a:prstGeom prst="rect">
              <a:avLst/>
            </a:prstGeom>
            <a:gradFill rotWithShape="0">
              <a:gsLst>
                <a:gs pos="0">
                  <a:srgbClr val="4BACC6">
                    <a:lumMod val="60000"/>
                    <a:lumOff val="40000"/>
                  </a:srgbClr>
                </a:gs>
                <a:gs pos="50000">
                  <a:srgbClr val="4BACC6">
                    <a:lumMod val="20000"/>
                    <a:lumOff val="80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BACC6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Technician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4476307" y="4136065"/>
              <a:ext cx="972185" cy="360045"/>
            </a:xfrm>
            <a:prstGeom prst="rect">
              <a:avLst/>
            </a:prstGeom>
            <a:gradFill rotWithShape="0">
              <a:gsLst>
                <a:gs pos="0">
                  <a:srgbClr val="4BACC6">
                    <a:lumMod val="60000"/>
                    <a:lumOff val="40000"/>
                  </a:srgbClr>
                </a:gs>
                <a:gs pos="50000">
                  <a:srgbClr val="4BACC6">
                    <a:lumMod val="20000"/>
                    <a:lumOff val="80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BACC6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Technician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 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603358" y="4136065"/>
              <a:ext cx="972185" cy="360045"/>
            </a:xfrm>
            <a:prstGeom prst="rect">
              <a:avLst/>
            </a:prstGeom>
            <a:gradFill rotWithShape="0">
              <a:gsLst>
                <a:gs pos="0">
                  <a:srgbClr val="4BACC6">
                    <a:lumMod val="60000"/>
                    <a:lumOff val="40000"/>
                  </a:srgbClr>
                </a:gs>
                <a:gs pos="50000">
                  <a:srgbClr val="4BACC6">
                    <a:lumMod val="20000"/>
                    <a:lumOff val="80000"/>
                  </a:srgbClr>
                </a:gs>
                <a:gs pos="100000">
                  <a:srgbClr val="4BACC6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4BACC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4BACC6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Technician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 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071730" y="1733107"/>
              <a:ext cx="1583690" cy="396240"/>
            </a:xfrm>
            <a:prstGeom prst="rect">
              <a:avLst/>
            </a:prstGeom>
            <a:gradFill rotWithShape="0">
              <a:gsLst>
                <a:gs pos="0">
                  <a:srgbClr val="8064A2">
                    <a:lumMod val="60000"/>
                    <a:lumOff val="40000"/>
                  </a:srgbClr>
                </a:gs>
                <a:gs pos="50000">
                  <a:srgbClr val="8064A2">
                    <a:lumMod val="20000"/>
                    <a:lumOff val="80000"/>
                  </a:srgbClr>
                </a:gs>
                <a:gs pos="100000">
                  <a:srgbClr val="8064A2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8064A2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8064A2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STAFF FINANCE 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L. LUSIANA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850604" y="1743740"/>
              <a:ext cx="1583690" cy="396240"/>
            </a:xfrm>
            <a:prstGeom prst="rect">
              <a:avLst/>
            </a:prstGeom>
            <a:gradFill rotWithShape="0">
              <a:gsLst>
                <a:gs pos="0">
                  <a:srgbClr val="8064A2">
                    <a:lumMod val="60000"/>
                    <a:lumOff val="40000"/>
                  </a:srgbClr>
                </a:gs>
                <a:gs pos="50000">
                  <a:srgbClr val="8064A2">
                    <a:lumMod val="20000"/>
                    <a:lumOff val="80000"/>
                  </a:srgbClr>
                </a:gs>
                <a:gs pos="100000">
                  <a:srgbClr val="8064A2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8064A2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8064A2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SUPERVISOR TEKNIK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DEDEN KUSNANDAR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5550195" y="3413051"/>
              <a:ext cx="1080135" cy="396240"/>
            </a:xfrm>
            <a:prstGeom prst="rect">
              <a:avLst/>
            </a:prstGeom>
            <a:gradFill rotWithShape="0">
              <a:gsLst>
                <a:gs pos="0">
                  <a:srgbClr val="9BBB59">
                    <a:lumMod val="60000"/>
                    <a:lumOff val="40000"/>
                  </a:srgbClr>
                </a:gs>
                <a:gs pos="50000">
                  <a:srgbClr val="9BBB59">
                    <a:lumMod val="20000"/>
                    <a:lumOff val="80000"/>
                  </a:srgbClr>
                </a:gs>
                <a:gs pos="100000">
                  <a:srgbClr val="9BBB59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9BBB59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9BBB59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sng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Group Head </a:t>
              </a:r>
              <a:r>
                <a:rPr kumimoji="0" lang="id-ID" sz="8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HPHI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TAUFIK H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5071730" y="2488019"/>
              <a:ext cx="1583690" cy="396240"/>
            </a:xfrm>
            <a:prstGeom prst="rect">
              <a:avLst/>
            </a:prstGeom>
            <a:gradFill rotWithShape="0">
              <a:gsLst>
                <a:gs pos="0">
                  <a:srgbClr val="8064A2">
                    <a:lumMod val="60000"/>
                    <a:lumOff val="40000"/>
                  </a:srgbClr>
                </a:gs>
                <a:gs pos="50000">
                  <a:srgbClr val="8064A2">
                    <a:lumMod val="20000"/>
                    <a:lumOff val="80000"/>
                  </a:srgbClr>
                </a:gs>
                <a:gs pos="100000">
                  <a:srgbClr val="8064A2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8064A2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8064A2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STAFF ADMINISTRASI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LIA ANITA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5071730" y="988828"/>
              <a:ext cx="1583690" cy="396240"/>
            </a:xfrm>
            <a:prstGeom prst="rect">
              <a:avLst/>
            </a:prstGeom>
            <a:gradFill rotWithShape="0">
              <a:gsLst>
                <a:gs pos="0">
                  <a:srgbClr val="F79646">
                    <a:lumMod val="60000"/>
                    <a:lumOff val="40000"/>
                  </a:srgbClr>
                </a:gs>
                <a:gs pos="50000">
                  <a:srgbClr val="F79646">
                    <a:lumMod val="20000"/>
                    <a:lumOff val="80000"/>
                  </a:srgbClr>
                </a:gs>
                <a:gs pos="100000">
                  <a:srgbClr val="F79646">
                    <a:lumMod val="60000"/>
                    <a:lumOff val="40000"/>
                  </a:srgbClr>
                </a:gs>
              </a:gsLst>
              <a:lin ang="18900000" scaled="1"/>
            </a:gradFill>
            <a:ln w="12700">
              <a:solidFill>
                <a:srgbClr val="F79646">
                  <a:lumMod val="60000"/>
                  <a:lumOff val="40000"/>
                </a:srgbClr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F79646">
                  <a:lumMod val="50000"/>
                  <a:lumOff val="0"/>
                  <a:alpha val="50000"/>
                </a:srgbClr>
              </a:outerShdw>
            </a:effec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0" i="0" u="sng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Palatino Linotype"/>
                  <a:ea typeface="Calibri"/>
                  <a:cs typeface="Times New Roman"/>
                </a:rPr>
                <a:t>DIREKTUR KEUANGAN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  <a:p>
              <a:pPr marL="0" marR="0" lvl="0" indent="0" algn="ctr" defTabSz="914400" eaLnBrk="1" fontAlgn="auto" latinLnBrk="0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8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omic Sans MS"/>
                  <a:ea typeface="Calibri"/>
                  <a:cs typeface="Times New Roman"/>
                </a:rPr>
                <a:t>RUSWANDI HAPSONO</a:t>
              </a: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mic Sans MS"/>
                <a:ea typeface="Calibri"/>
                <a:cs typeface="Times New Roman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41465" y="1679080"/>
            <a:ext cx="4241800" cy="490781"/>
            <a:chOff x="0" y="0"/>
            <a:chExt cx="4242391" cy="490781"/>
          </a:xfrm>
        </p:grpSpPr>
        <p:cxnSp>
          <p:nvCxnSpPr>
            <p:cNvPr id="24" name="AutoShape 30"/>
            <p:cNvCxnSpPr>
              <a:cxnSpLocks noChangeShapeType="1"/>
            </p:cNvCxnSpPr>
            <p:nvPr/>
          </p:nvCxnSpPr>
          <p:spPr bwMode="auto">
            <a:xfrm>
              <a:off x="0" y="212651"/>
              <a:ext cx="423862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AutoShape 32"/>
            <p:cNvCxnSpPr>
              <a:cxnSpLocks noChangeShapeType="1"/>
            </p:cNvCxnSpPr>
            <p:nvPr/>
          </p:nvCxnSpPr>
          <p:spPr bwMode="auto">
            <a:xfrm>
              <a:off x="0" y="212651"/>
              <a:ext cx="0" cy="2781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AutoShape 46"/>
            <p:cNvCxnSpPr>
              <a:cxnSpLocks noChangeShapeType="1"/>
            </p:cNvCxnSpPr>
            <p:nvPr/>
          </p:nvCxnSpPr>
          <p:spPr bwMode="auto">
            <a:xfrm>
              <a:off x="4242391" y="202019"/>
              <a:ext cx="0" cy="2781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AutoShape 56"/>
            <p:cNvCxnSpPr>
              <a:cxnSpLocks noChangeShapeType="1"/>
            </p:cNvCxnSpPr>
            <p:nvPr/>
          </p:nvCxnSpPr>
          <p:spPr bwMode="auto">
            <a:xfrm>
              <a:off x="2030819" y="0"/>
              <a:ext cx="0" cy="2159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" name="Group 27"/>
          <p:cNvGrpSpPr/>
          <p:nvPr/>
        </p:nvGrpSpPr>
        <p:grpSpPr>
          <a:xfrm>
            <a:off x="2841465" y="2583180"/>
            <a:ext cx="4447732" cy="1691642"/>
            <a:chOff x="0" y="0"/>
            <a:chExt cx="4447732" cy="1691950"/>
          </a:xfrm>
        </p:grpSpPr>
        <p:cxnSp>
          <p:nvCxnSpPr>
            <p:cNvPr id="29" name="AutoShape 33"/>
            <p:cNvCxnSpPr>
              <a:cxnSpLocks noChangeShapeType="1"/>
            </p:cNvCxnSpPr>
            <p:nvPr/>
          </p:nvCxnSpPr>
          <p:spPr bwMode="auto">
            <a:xfrm>
              <a:off x="0" y="0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AutoShape 34"/>
            <p:cNvCxnSpPr>
              <a:cxnSpLocks noChangeShapeType="1"/>
            </p:cNvCxnSpPr>
            <p:nvPr/>
          </p:nvCxnSpPr>
          <p:spPr bwMode="auto">
            <a:xfrm>
              <a:off x="10632" y="776177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AutoShape 36"/>
            <p:cNvCxnSpPr>
              <a:cxnSpLocks noChangeShapeType="1"/>
            </p:cNvCxnSpPr>
            <p:nvPr/>
          </p:nvCxnSpPr>
          <p:spPr bwMode="auto">
            <a:xfrm>
              <a:off x="0" y="935665"/>
              <a:ext cx="262826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AutoShape 37"/>
            <p:cNvCxnSpPr>
              <a:cxnSpLocks noChangeShapeType="1"/>
            </p:cNvCxnSpPr>
            <p:nvPr/>
          </p:nvCxnSpPr>
          <p:spPr bwMode="auto">
            <a:xfrm>
              <a:off x="2636874" y="935665"/>
              <a:ext cx="0" cy="75628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AutoShape 38"/>
            <p:cNvCxnSpPr>
              <a:cxnSpLocks noChangeShapeType="1"/>
            </p:cNvCxnSpPr>
            <p:nvPr/>
          </p:nvCxnSpPr>
          <p:spPr bwMode="auto">
            <a:xfrm>
              <a:off x="2647507" y="1690577"/>
              <a:ext cx="1800225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AutoShape 53"/>
            <p:cNvCxnSpPr>
              <a:cxnSpLocks noChangeShapeType="1"/>
            </p:cNvCxnSpPr>
            <p:nvPr/>
          </p:nvCxnSpPr>
          <p:spPr bwMode="auto">
            <a:xfrm>
              <a:off x="4231758" y="10632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55"/>
            <p:cNvCxnSpPr>
              <a:cxnSpLocks noChangeShapeType="1"/>
            </p:cNvCxnSpPr>
            <p:nvPr/>
          </p:nvCxnSpPr>
          <p:spPr bwMode="auto">
            <a:xfrm>
              <a:off x="4231758" y="733646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6" name="Group 35"/>
          <p:cNvGrpSpPr/>
          <p:nvPr/>
        </p:nvGrpSpPr>
        <p:grpSpPr>
          <a:xfrm>
            <a:off x="1730125" y="4274822"/>
            <a:ext cx="5603359" cy="1046479"/>
            <a:chOff x="0" y="0"/>
            <a:chExt cx="5603359" cy="1046864"/>
          </a:xfrm>
        </p:grpSpPr>
        <p:cxnSp>
          <p:nvCxnSpPr>
            <p:cNvPr id="37" name="AutoShape 39"/>
            <p:cNvCxnSpPr>
              <a:cxnSpLocks noChangeShapeType="1"/>
            </p:cNvCxnSpPr>
            <p:nvPr/>
          </p:nvCxnSpPr>
          <p:spPr bwMode="auto">
            <a:xfrm>
              <a:off x="21265" y="712382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41"/>
            <p:cNvCxnSpPr>
              <a:cxnSpLocks noChangeShapeType="1"/>
            </p:cNvCxnSpPr>
            <p:nvPr/>
          </p:nvCxnSpPr>
          <p:spPr bwMode="auto">
            <a:xfrm>
              <a:off x="1169582" y="701749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42"/>
            <p:cNvCxnSpPr>
              <a:cxnSpLocks noChangeShapeType="1"/>
            </p:cNvCxnSpPr>
            <p:nvPr/>
          </p:nvCxnSpPr>
          <p:spPr bwMode="auto">
            <a:xfrm>
              <a:off x="2349796" y="701749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45"/>
            <p:cNvCxnSpPr>
              <a:cxnSpLocks noChangeShapeType="1"/>
            </p:cNvCxnSpPr>
            <p:nvPr/>
          </p:nvCxnSpPr>
          <p:spPr bwMode="auto">
            <a:xfrm>
              <a:off x="0" y="0"/>
              <a:ext cx="342011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48"/>
            <p:cNvCxnSpPr>
              <a:cxnSpLocks noChangeShapeType="1"/>
            </p:cNvCxnSpPr>
            <p:nvPr/>
          </p:nvCxnSpPr>
          <p:spPr bwMode="auto">
            <a:xfrm>
              <a:off x="1169582" y="0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49"/>
            <p:cNvCxnSpPr>
              <a:cxnSpLocks noChangeShapeType="1"/>
            </p:cNvCxnSpPr>
            <p:nvPr/>
          </p:nvCxnSpPr>
          <p:spPr bwMode="auto">
            <a:xfrm>
              <a:off x="2328531" y="0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50"/>
            <p:cNvCxnSpPr>
              <a:cxnSpLocks noChangeShapeType="1"/>
            </p:cNvCxnSpPr>
            <p:nvPr/>
          </p:nvCxnSpPr>
          <p:spPr bwMode="auto">
            <a:xfrm>
              <a:off x="4476307" y="712382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51"/>
            <p:cNvCxnSpPr>
              <a:cxnSpLocks noChangeShapeType="1"/>
            </p:cNvCxnSpPr>
            <p:nvPr/>
          </p:nvCxnSpPr>
          <p:spPr bwMode="auto">
            <a:xfrm>
              <a:off x="3423684" y="0"/>
              <a:ext cx="0" cy="10439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52"/>
            <p:cNvCxnSpPr>
              <a:cxnSpLocks noChangeShapeType="1"/>
            </p:cNvCxnSpPr>
            <p:nvPr/>
          </p:nvCxnSpPr>
          <p:spPr bwMode="auto">
            <a:xfrm>
              <a:off x="5603359" y="723014"/>
              <a:ext cx="0" cy="3238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57"/>
            <p:cNvCxnSpPr>
              <a:cxnSpLocks noChangeShapeType="1"/>
            </p:cNvCxnSpPr>
            <p:nvPr/>
          </p:nvCxnSpPr>
          <p:spPr bwMode="auto">
            <a:xfrm>
              <a:off x="3423684" y="850605"/>
              <a:ext cx="2160270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117229" y="3712598"/>
            <a:ext cx="1590675" cy="368300"/>
          </a:xfrm>
          <a:prstGeom prst="rect">
            <a:avLst/>
          </a:prstGeom>
          <a:gradFill rotWithShape="0">
            <a:gsLst>
              <a:gs pos="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20000"/>
                  <a:lumOff val="8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8900000" scaled="1"/>
          </a:gradFill>
          <a:ln w="12700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ffectLst>
            <a:outerShdw dist="28398" dir="3806097" algn="ctr" rotWithShape="0">
              <a:schemeClr val="accent4">
                <a:lumMod val="50000"/>
                <a:lumOff val="0"/>
                <a:alpha val="50000"/>
              </a:schemeClr>
            </a:outerShdw>
          </a:effec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d-ID" sz="800" u="sng">
                <a:effectLst/>
                <a:latin typeface="Palatino Linotype"/>
                <a:ea typeface="Calibri"/>
                <a:cs typeface="Times New Roman"/>
              </a:rPr>
              <a:t>KOORDINATOR GH KRANJI</a:t>
            </a:r>
            <a:endParaRPr lang="id-ID" sz="1400">
              <a:effectLst/>
              <a:latin typeface="Comic Sans MS"/>
              <a:ea typeface="Calibri"/>
              <a:cs typeface="Times New Roman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id-ID" sz="800" b="1">
                <a:effectLst/>
                <a:latin typeface="Comic Sans MS"/>
                <a:ea typeface="Calibri"/>
                <a:cs typeface="Times New Roman"/>
              </a:rPr>
              <a:t>IWAN HERMAWAN</a:t>
            </a:r>
            <a:endParaRPr lang="id-ID" sz="1400">
              <a:effectLst/>
              <a:latin typeface="Comic Sans MS"/>
              <a:ea typeface="Calibri"/>
              <a:cs typeface="Times New Roman"/>
            </a:endParaRPr>
          </a:p>
        </p:txBody>
      </p:sp>
      <p:cxnSp>
        <p:nvCxnSpPr>
          <p:cNvPr id="48" name="AutoShape 35"/>
          <p:cNvCxnSpPr>
            <a:cxnSpLocks noChangeShapeType="1"/>
          </p:cNvCxnSpPr>
          <p:nvPr/>
        </p:nvCxnSpPr>
        <p:spPr bwMode="auto">
          <a:xfrm>
            <a:off x="2901961" y="4095117"/>
            <a:ext cx="0" cy="17970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68" name="Straight Connector 7167"/>
          <p:cNvCxnSpPr/>
          <p:nvPr/>
        </p:nvCxnSpPr>
        <p:spPr>
          <a:xfrm>
            <a:off x="1737535" y="4274822"/>
            <a:ext cx="0" cy="319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294449" y="4267673"/>
            <a:ext cx="0" cy="3190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46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d-ID" dirty="0" smtClean="0"/>
              <a:t>4. BIOGRAFI SINGKAT</a:t>
            </a:r>
            <a:endParaRPr lang="id-ID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63724"/>
            <a:ext cx="7776864" cy="393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84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231</Words>
  <Application>Microsoft Office PowerPoint</Application>
  <PresentationFormat>On-screen Show (4:3)</PresentationFormat>
  <Paragraphs>84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PT. RIZKY NIAGA SEJAHTERA</vt:lpstr>
      <vt:lpstr>1. SEKILAS PANDANG</vt:lpstr>
      <vt:lpstr>2. LEGALITAS</vt:lpstr>
      <vt:lpstr>2. LEGALITAS</vt:lpstr>
      <vt:lpstr>2. LEGALITAS</vt:lpstr>
      <vt:lpstr>2. LEGALITAS</vt:lpstr>
      <vt:lpstr>2. LEGALITAS</vt:lpstr>
      <vt:lpstr>3. STRUKTUR ORGANISASI</vt:lpstr>
      <vt:lpstr>4. BIOGRAFI SINGKAT</vt:lpstr>
      <vt:lpstr>5. VISI DAN MISI</vt:lpstr>
      <vt:lpstr>6. MITRA KERJA</vt:lpstr>
      <vt:lpstr>6. MITRA KERJA</vt:lpstr>
      <vt:lpstr>6. MITRA KERJA</vt:lpstr>
      <vt:lpstr>6. MITRA KERJA</vt:lpstr>
      <vt:lpstr>7. POLA BAGI HASIL</vt:lpstr>
      <vt:lpstr>7. POLA BAGI HASIL</vt:lpstr>
      <vt:lpstr>7. POLA BAGI HASIL</vt:lpstr>
      <vt:lpstr>8. KETENAGAKERJAAN</vt:lpstr>
      <vt:lpstr>8. KETENAGAKERJAAN</vt:lpstr>
      <vt:lpstr>9. PROSES PRODUKSI </vt:lpstr>
      <vt:lpstr>9. PROSES PRODUKSI</vt:lpstr>
      <vt:lpstr>10. DATA KARYAWAN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PT. RIZKY NIAGA SEJAHTERA</dc:title>
  <dc:creator>Personal</dc:creator>
  <cp:lastModifiedBy>LENOVO</cp:lastModifiedBy>
  <cp:revision>21</cp:revision>
  <dcterms:created xsi:type="dcterms:W3CDTF">2016-06-02T16:05:41Z</dcterms:created>
  <dcterms:modified xsi:type="dcterms:W3CDTF">2017-04-02T15:23:50Z</dcterms:modified>
</cp:coreProperties>
</file>